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257" r:id="rId4"/>
    <p:sldId id="351" r:id="rId5"/>
    <p:sldId id="345" r:id="rId6"/>
    <p:sldId id="368" r:id="rId7"/>
    <p:sldId id="369" r:id="rId8"/>
    <p:sldId id="346" r:id="rId9"/>
    <p:sldId id="303" r:id="rId10"/>
    <p:sldId id="352" r:id="rId11"/>
    <p:sldId id="347" r:id="rId12"/>
    <p:sldId id="348" r:id="rId13"/>
    <p:sldId id="349" r:id="rId14"/>
    <p:sldId id="350" r:id="rId15"/>
    <p:sldId id="344" r:id="rId16"/>
    <p:sldId id="354" r:id="rId17"/>
    <p:sldId id="322" r:id="rId18"/>
    <p:sldId id="355" r:id="rId19"/>
    <p:sldId id="353" r:id="rId20"/>
    <p:sldId id="357" r:id="rId21"/>
    <p:sldId id="365" r:id="rId22"/>
    <p:sldId id="366" r:id="rId23"/>
    <p:sldId id="356" r:id="rId24"/>
    <p:sldId id="367" r:id="rId25"/>
    <p:sldId id="358" r:id="rId26"/>
    <p:sldId id="359" r:id="rId27"/>
    <p:sldId id="360" r:id="rId28"/>
    <p:sldId id="372" r:id="rId29"/>
    <p:sldId id="361" r:id="rId30"/>
    <p:sldId id="362" r:id="rId31"/>
    <p:sldId id="363" r:id="rId32"/>
    <p:sldId id="364" r:id="rId33"/>
    <p:sldId id="370" r:id="rId34"/>
    <p:sldId id="371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6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09.10.2023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adalbertii/Modele-regresyjne/blob/main/gradient_descent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43795" y="4136571"/>
            <a:ext cx="70365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regresyjne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algorytmiczne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neuronowe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A9D0A56-FD58-90D5-ACC3-D801CFD5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7" y="887896"/>
            <a:ext cx="10664234" cy="52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3633FE80-884A-C3A7-75FF-1435DAFEA00D}"/>
              </a:ext>
            </a:extLst>
          </p:cNvPr>
          <p:cNvSpPr/>
          <p:nvPr/>
        </p:nvSpPr>
        <p:spPr>
          <a:xfrm>
            <a:off x="662610" y="1342418"/>
            <a:ext cx="6924964" cy="27821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b="1" dirty="0">
                <a:solidFill>
                  <a:srgbClr val="C00000"/>
                </a:solidFill>
              </a:rPr>
              <a:t>            !!!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6D0B8641-54C8-A653-8A37-2503D05FB1EA}"/>
              </a:ext>
            </a:extLst>
          </p:cNvPr>
          <p:cNvSpPr/>
          <p:nvPr/>
        </p:nvSpPr>
        <p:spPr>
          <a:xfrm>
            <a:off x="8978629" y="317698"/>
            <a:ext cx="2753309" cy="1384642"/>
          </a:xfrm>
          <a:prstGeom prst="wedgeRectCallout">
            <a:avLst>
              <a:gd name="adj1" fmla="val -121714"/>
              <a:gd name="adj2" fmla="val 1804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niezależnie od rodzaju modelu czy zastosowanego algorytmu dane są najważniejsze</a:t>
            </a:r>
          </a:p>
        </p:txBody>
      </p:sp>
    </p:spTree>
    <p:extLst>
      <p:ext uri="{BB962C8B-B14F-4D97-AF65-F5344CB8AC3E}">
        <p14:creationId xmlns:p14="http://schemas.microsoft.com/office/powerpoint/2010/main" val="39481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7456AF-3950-083B-25A5-4C2AD8B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9" y="1073132"/>
            <a:ext cx="8162191" cy="50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2CEB486-BA05-8D10-09A5-55217941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9" y="821635"/>
            <a:ext cx="10913860" cy="499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26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66C89A2-A5E9-49A1-E807-F5984A83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807217"/>
            <a:ext cx="9955598" cy="505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63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B831162-2324-4964-1EFC-485C3612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6" y="967409"/>
            <a:ext cx="10391213" cy="49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3C33796-46D9-FFB0-2A8B-E9BC3608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466850"/>
            <a:ext cx="86201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7443D85-433B-7FDD-2131-AF8D66F9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670"/>
            <a:ext cx="6109653" cy="311488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69E45C1-4830-002C-74B1-AFDFD73D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28" y="861119"/>
            <a:ext cx="4163455" cy="2543874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A9241CB-8389-A074-D08C-AFE5DF7D9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1" y="3759684"/>
            <a:ext cx="4508660" cy="252116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AEF1CBF-687A-30A8-51CC-1770302D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62" y="3654647"/>
            <a:ext cx="2445267" cy="115866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E152320-A8E0-48CC-CF40-16E5D13F1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38" y="3537101"/>
            <a:ext cx="2215837" cy="13161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D819AEE-7826-B830-09B2-3FB02CF2E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023" y="5276747"/>
            <a:ext cx="2215510" cy="14079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840D3ED-3DFC-7A5F-7251-3D49EBB57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251" y="3638591"/>
            <a:ext cx="2308018" cy="119078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4EC59B-AA40-769A-078F-B65134888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1828" y="5020268"/>
            <a:ext cx="3732984" cy="17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9FA8C56-D768-6C17-38BC-33B770FF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21" y="821635"/>
            <a:ext cx="9541731" cy="467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45893E61-89F7-0987-E66E-C7ACE846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" y="5923721"/>
            <a:ext cx="7623416" cy="7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C9084C2-593C-89EE-646C-4F91E403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23" y="686061"/>
            <a:ext cx="5759450" cy="286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28C1F73-789A-51A9-4178-8A581301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97" y="3161886"/>
            <a:ext cx="5581650" cy="31051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884FAF3-D52D-FCA7-4C56-D23CD15F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0" y="4375439"/>
            <a:ext cx="4862927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5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0DD799-35BE-7EC2-7029-161F6743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9" y="992036"/>
            <a:ext cx="11211186" cy="48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FAB01C0-4460-14E6-4523-8428A6D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4" y="1553183"/>
            <a:ext cx="7943850" cy="4724400"/>
          </a:xfrm>
          <a:prstGeom prst="rect">
            <a:avLst/>
          </a:prstGeom>
        </p:spPr>
      </p:pic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DCF94ACE-A449-B076-0959-3F799BDDD9B3}"/>
              </a:ext>
            </a:extLst>
          </p:cNvPr>
          <p:cNvSpPr/>
          <p:nvPr/>
        </p:nvSpPr>
        <p:spPr>
          <a:xfrm>
            <a:off x="8190689" y="778213"/>
            <a:ext cx="2859931" cy="943583"/>
          </a:xfrm>
          <a:prstGeom prst="wedgeRectCallout">
            <a:avLst>
              <a:gd name="adj1" fmla="val -44302"/>
              <a:gd name="adj2" fmla="val 21404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Stąd wiele algorytmów optymalizacyjnych (Adam, </a:t>
            </a:r>
            <a:r>
              <a:rPr lang="pl-PL" sz="1200" dirty="0" err="1">
                <a:solidFill>
                  <a:schemeClr val="tx1"/>
                </a:solidFill>
              </a:rPr>
              <a:t>Stochastic</a:t>
            </a:r>
            <a:r>
              <a:rPr lang="pl-PL" sz="1200" dirty="0">
                <a:solidFill>
                  <a:schemeClr val="tx1"/>
                </a:solidFill>
              </a:rPr>
              <a:t> Gradient </a:t>
            </a:r>
            <a:r>
              <a:rPr lang="pl-PL" sz="1200" dirty="0" err="1">
                <a:solidFill>
                  <a:schemeClr val="tx1"/>
                </a:solidFill>
              </a:rPr>
              <a:t>Descent</a:t>
            </a:r>
            <a:r>
              <a:rPr lang="pl-PL" sz="1200" dirty="0">
                <a:solidFill>
                  <a:schemeClr val="tx1"/>
                </a:solidFill>
              </a:rPr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11032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27F3BF9-87E6-C1BF-BE15-FA4E6E5E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8" y="725557"/>
            <a:ext cx="11255556" cy="5406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702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" y="1142569"/>
            <a:ext cx="8746835" cy="4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DE96D917-4C8F-9275-92F7-4366D73ADCD5}"/>
              </a:ext>
            </a:extLst>
          </p:cNvPr>
          <p:cNvSpPr/>
          <p:nvPr/>
        </p:nvSpPr>
        <p:spPr>
          <a:xfrm>
            <a:off x="8966786" y="209004"/>
            <a:ext cx="3051043" cy="2856413"/>
          </a:xfrm>
          <a:prstGeom prst="wedgeRectCallout">
            <a:avLst>
              <a:gd name="adj1" fmla="val -113543"/>
              <a:gd name="adj2" fmla="val 195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800" b="1" dirty="0">
                <a:solidFill>
                  <a:schemeClr val="tx1"/>
                </a:solidFill>
              </a:rPr>
              <a:t>Algorytmy genetyczne optymalizacji strukturalnej:</a:t>
            </a:r>
          </a:p>
          <a:p>
            <a:endParaRPr lang="pl-PL" sz="8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populacji początkowej; // rozwiązań ze zbioru rozwiązań dopuszczalnych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 // obliczenie wart. funkcji przystosowania dla wszystkich osobników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(not stop)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selekcja; // określenie populacji rodzicielskiej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krzyżowanie; // wymiana genów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mutacja; // losowa modyfikacja genów (z małym prawdopodobieństwem)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Dymek mowy: prostokąt 9">
            <a:extLst>
              <a:ext uri="{FF2B5EF4-FFF2-40B4-BE49-F238E27FC236}">
                <a16:creationId xmlns:a16="http://schemas.microsoft.com/office/drawing/2014/main" id="{0CD9D6BF-F56A-B25D-61B6-0F27F65A8DB0}"/>
              </a:ext>
            </a:extLst>
          </p:cNvPr>
          <p:cNvSpPr/>
          <p:nvPr/>
        </p:nvSpPr>
        <p:spPr>
          <a:xfrm>
            <a:off x="9193209" y="3792582"/>
            <a:ext cx="2673531" cy="2725783"/>
          </a:xfrm>
          <a:prstGeom prst="wedgeRectCallout">
            <a:avLst>
              <a:gd name="adj1" fmla="val -134364"/>
              <a:gd name="adj2" fmla="val -6401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Hyperparameter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tuning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model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the parameter search space for your trial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sampling algorithm for your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objective to optimize    Specify early termination policy for low-performing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limits for the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Launch an experiment with the defined configuration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Visualize the training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Select the best configuration for your model</a:t>
            </a:r>
            <a:r>
              <a:rPr lang="pl-PL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526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1AA1742-2C1C-60A3-D70D-46418615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1028756"/>
            <a:ext cx="6957391" cy="52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6F2DF93-2319-7D44-DEEC-257B86CF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45" y="781879"/>
            <a:ext cx="5902738" cy="300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F3834DF-BBF2-10C1-F21E-264BF685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59" y="4142754"/>
            <a:ext cx="6742508" cy="2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8D425FA-351F-2DBA-46B5-7532AEB3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5" y="492116"/>
            <a:ext cx="7437369" cy="6365884"/>
          </a:xfrm>
          <a:prstGeom prst="rect">
            <a:avLst/>
          </a:prstGeom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494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7AB7A1-676E-E378-8024-537396E0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6" y="299906"/>
            <a:ext cx="5022034" cy="625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43843D6-F846-A3A5-81DC-4ADB56B3B02D}"/>
              </a:ext>
            </a:extLst>
          </p:cNvPr>
          <p:cNvSpPr txBox="1"/>
          <p:nvPr/>
        </p:nvSpPr>
        <p:spPr>
          <a:xfrm>
            <a:off x="609599" y="2133600"/>
            <a:ext cx="32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err="1">
                <a:solidFill>
                  <a:srgbClr val="FF0000"/>
                </a:solidFill>
              </a:rPr>
              <a:t>Azure</a:t>
            </a:r>
            <a:r>
              <a:rPr lang="pl-PL" sz="3600" b="1" dirty="0">
                <a:solidFill>
                  <a:srgbClr val="FF0000"/>
                </a:solidFill>
              </a:rPr>
              <a:t> Machine Learning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057012-6E53-29B1-BA86-5CEB642DF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8" y="1357403"/>
            <a:ext cx="5756910" cy="468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799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EBCDF68-EC31-6664-AD03-B348C29A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5" y="477080"/>
            <a:ext cx="7675268" cy="394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FC825DD-77E7-E3DE-F33E-5578C33B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27" y="3571045"/>
            <a:ext cx="4562475" cy="2809875"/>
          </a:xfrm>
          <a:prstGeom prst="rect">
            <a:avLst/>
          </a:prstGeom>
        </p:spPr>
      </p:pic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F859FB3E-4767-0856-5AC2-B1E4DD9CAF70}"/>
              </a:ext>
            </a:extLst>
          </p:cNvPr>
          <p:cNvSpPr/>
          <p:nvPr/>
        </p:nvSpPr>
        <p:spPr>
          <a:xfrm>
            <a:off x="9605554" y="5666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227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F989D96-5E29-28E2-4B31-1EFE3CB11750}"/>
              </a:ext>
            </a:extLst>
          </p:cNvPr>
          <p:cNvSpPr txBox="1"/>
          <p:nvPr/>
        </p:nvSpPr>
        <p:spPr>
          <a:xfrm>
            <a:off x="778352" y="1307718"/>
            <a:ext cx="10230679" cy="3616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b="1" dirty="0">
                <a:solidFill>
                  <a:srgbClr val="C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regresyjne</a:t>
            </a:r>
            <a:endParaRPr lang="pl-PL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klasyfikacyjne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Konwolucyjne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sieci neuronowe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AI dedykowane do przetwarzania języka naturalnego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Przygotowanie danych do uczenia 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Architektura i cykl życia modeli sieci neuronowych/modeli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Cognitive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Service - API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Machine Learning </a:t>
            </a:r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33557DC9-2604-AF3E-B782-F1EE53005C7E}"/>
              </a:ext>
            </a:extLst>
          </p:cNvPr>
          <p:cNvSpPr/>
          <p:nvPr/>
        </p:nvSpPr>
        <p:spPr>
          <a:xfrm>
            <a:off x="6357376" y="4810980"/>
            <a:ext cx="5262664" cy="758757"/>
          </a:xfrm>
          <a:prstGeom prst="wedgeRectCallout">
            <a:avLst>
              <a:gd name="adj1" fmla="val -71295"/>
              <a:gd name="adj2" fmla="val -1262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Gotowe modele musimy dostosowywać do specyficznych rozwiązań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Na etapie dostosowywania modelu (douczania modelu) możemy go zepsuć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Ważna jest znajomość właściwości i ograniczeń sieci neuronowych i algorytmów   </a:t>
            </a:r>
          </a:p>
        </p:txBody>
      </p:sp>
    </p:spTree>
    <p:extLst>
      <p:ext uri="{BB962C8B-B14F-4D97-AF65-F5344CB8AC3E}">
        <p14:creationId xmlns:p14="http://schemas.microsoft.com/office/powerpoint/2010/main" val="345592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CF68410-4DBD-E8C3-08E1-683524FF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9" y="1479687"/>
            <a:ext cx="8587076" cy="4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31F95561-D95D-8796-CDF8-45270E66C388}"/>
              </a:ext>
            </a:extLst>
          </p:cNvPr>
          <p:cNvSpPr/>
          <p:nvPr/>
        </p:nvSpPr>
        <p:spPr>
          <a:xfrm>
            <a:off x="5874211" y="4699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627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C3977B4-3DA5-4942-862C-6AF2AE0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3" y="1500147"/>
            <a:ext cx="8400133" cy="40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D41CF3C-65DC-BD69-9D88-AE3E08D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721067"/>
            <a:ext cx="5841373" cy="534843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DDEDB6-33A2-24C2-3EA6-23FF856D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17" y="2407989"/>
            <a:ext cx="5759450" cy="27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E7C9055F-C3F3-0DA2-92C2-85B16C2217AC}"/>
              </a:ext>
            </a:extLst>
          </p:cNvPr>
          <p:cNvSpPr/>
          <p:nvPr/>
        </p:nvSpPr>
        <p:spPr>
          <a:xfrm>
            <a:off x="4902925" y="4351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352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31587" y="1445104"/>
            <a:ext cx="477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Wykorzystywany stos technologiczny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CoLab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Keras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pl-PL" sz="1400" b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cikit-learn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57" y="259015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270672" y="3164681"/>
            <a:ext cx="47731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92695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598376" y="2659584"/>
            <a:ext cx="899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Boston Dynamics (1983-2023) - Innovation does not happen overnight!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1598375" y="4850564"/>
            <a:ext cx="8869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iagram&#10;&#10;Opis wygenerowany automatycznie">
            <a:extLst>
              <a:ext uri="{FF2B5EF4-FFF2-40B4-BE49-F238E27FC236}">
                <a16:creationId xmlns:a16="http://schemas.microsoft.com/office/drawing/2014/main" id="{EB1A1A9F-C831-419F-2276-4371F713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00" y="0"/>
            <a:ext cx="48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3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70509B2-2524-A9AD-C45A-83BA6B50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68" y="1048965"/>
            <a:ext cx="4619625" cy="21336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88C6181-C5F9-E245-20D6-179596C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68" y="3429000"/>
            <a:ext cx="5638800" cy="273367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1DFCE06-0809-23A0-595D-BF888DA5CE20}"/>
              </a:ext>
            </a:extLst>
          </p:cNvPr>
          <p:cNvSpPr txBox="1"/>
          <p:nvPr/>
        </p:nvSpPr>
        <p:spPr>
          <a:xfrm>
            <a:off x="7418454" y="546105"/>
            <a:ext cx="3920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i="1" dirty="0" err="1"/>
              <a:t>Python</a:t>
            </a:r>
            <a:endParaRPr lang="pl-PL" sz="9600" i="1" dirty="0"/>
          </a:p>
        </p:txBody>
      </p:sp>
    </p:spTree>
    <p:extLst>
      <p:ext uri="{BB962C8B-B14F-4D97-AF65-F5344CB8AC3E}">
        <p14:creationId xmlns:p14="http://schemas.microsoft.com/office/powerpoint/2010/main" val="6387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3CB4E6-C130-5480-28D8-AA79BB1B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" y="790628"/>
            <a:ext cx="10610854" cy="5493440"/>
          </a:xfrm>
          <a:prstGeom prst="rect">
            <a:avLst/>
          </a:prstGeom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13B284CF-6A60-678C-E535-FBBA0DAD79AC}"/>
              </a:ext>
            </a:extLst>
          </p:cNvPr>
          <p:cNvSpPr/>
          <p:nvPr/>
        </p:nvSpPr>
        <p:spPr>
          <a:xfrm>
            <a:off x="6732104" y="3839817"/>
            <a:ext cx="2093844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41B1B2CF-5DAC-DC1B-5E7A-F4A24A22AB3A}"/>
              </a:ext>
            </a:extLst>
          </p:cNvPr>
          <p:cNvSpPr/>
          <p:nvPr/>
        </p:nvSpPr>
        <p:spPr>
          <a:xfrm>
            <a:off x="3563284" y="155644"/>
            <a:ext cx="5262664" cy="321012"/>
          </a:xfrm>
          <a:prstGeom prst="wedgeRectCallout">
            <a:avLst>
              <a:gd name="adj1" fmla="val -42644"/>
              <a:gd name="adj2" fmla="val 73119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Czy cechy są znane czy też musimy je jakoś wydobyć</a:t>
            </a:r>
          </a:p>
        </p:txBody>
      </p:sp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76" y="2272388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6" y="3902667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7604581" y="739814"/>
            <a:ext cx="43672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regression_metrics.ipynb</a:t>
            </a:r>
            <a:r>
              <a:rPr lang="pl-PL" sz="120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polynomial_regression.ipynb</a:t>
            </a: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decision_tree_regression.ipynb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mpg-case-regression.ipynb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gradient_descent.ipynb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neural_network_pytorch_regression_case.ipynb</a:t>
            </a:r>
            <a:endParaRPr lang="pl-PL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ADA8DC5-3805-F314-DD3F-C1B1B5331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87" y="1165630"/>
            <a:ext cx="4875482" cy="2549348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isometricRightUp"/>
            <a:lightRig rig="threePt" dir="t">
              <a:rot lat="0" lon="0" rev="600000"/>
            </a:lightRig>
          </a:scene3d>
          <a:sp3d extrusionH="114300" prstMaterial="flat">
            <a:bevelT w="0" h="254000"/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6985</TotalTime>
  <Words>460</Words>
  <Application>Microsoft Office PowerPoint</Application>
  <PresentationFormat>Panoramiczny</PresentationFormat>
  <Paragraphs>81</Paragraphs>
  <Slides>34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Delivery</vt:lpstr>
      <vt:lpstr>Times New Roman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52</cp:revision>
  <dcterms:created xsi:type="dcterms:W3CDTF">2023-09-13T07:31:48Z</dcterms:created>
  <dcterms:modified xsi:type="dcterms:W3CDTF">2023-10-09T07:26:09Z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2023-10-09T07:26:09Z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d0e30103-f1e1-4b28-917e-0c407900428a</vt:lpwstr>
  </property>
  <property fmtid="{D5CDD505-2E9C-101B-9397-08002B2CF9AE}" pid="8" name="MSIP_Label_736915f3-2f02-4945-8997-f2963298db46_ContentBits">
    <vt:lpwstr>1</vt:lpwstr>
  </property>
</Properties>
</file>